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Advent Pro" pitchFamily="2" charset="0"/>
      <p:regular r:id="rId10"/>
      <p:bold r:id="rId11"/>
      <p:italic r:id="rId12"/>
      <p:boldItalic r:id="rId13"/>
    </p:embeddedFont>
    <p:embeddedFont>
      <p:font typeface="Advent Pro Medium" pitchFamily="2" charset="0"/>
      <p:regular r:id="rId14"/>
      <p:bold r:id="rId15"/>
      <p:italic r:id="rId16"/>
      <p:boldItalic r:id="rId17"/>
    </p:embeddedFont>
    <p:embeddedFont>
      <p:font typeface="Bungee" pitchFamily="2" charset="0"/>
      <p:regular r:id="rId18"/>
    </p:embeddedFont>
    <p:embeddedFont>
      <p:font typeface="Rajdhani Medium" panose="02000000000000000000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4.fntdata" /><Relationship Id="rId18" Type="http://schemas.openxmlformats.org/officeDocument/2006/relationships/font" Target="fonts/font9.fntdata" /><Relationship Id="rId3" Type="http://schemas.openxmlformats.org/officeDocument/2006/relationships/slide" Target="slides/slide2.xml" /><Relationship Id="rId21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font" Target="fonts/font3.fntdata" /><Relationship Id="rId17" Type="http://schemas.openxmlformats.org/officeDocument/2006/relationships/font" Target="fonts/font8.fntdata" /><Relationship Id="rId2" Type="http://schemas.openxmlformats.org/officeDocument/2006/relationships/slide" Target="slides/slide1.xml" /><Relationship Id="rId16" Type="http://schemas.openxmlformats.org/officeDocument/2006/relationships/font" Target="fonts/font7.fntdata" /><Relationship Id="rId20" Type="http://schemas.openxmlformats.org/officeDocument/2006/relationships/font" Target="fonts/font11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24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font" Target="fonts/font6.fntdata" /><Relationship Id="rId23" Type="http://schemas.openxmlformats.org/officeDocument/2006/relationships/theme" Target="theme/theme1.xml" /><Relationship Id="rId10" Type="http://schemas.openxmlformats.org/officeDocument/2006/relationships/font" Target="fonts/font1.fntdata" /><Relationship Id="rId19" Type="http://schemas.openxmlformats.org/officeDocument/2006/relationships/font" Target="fonts/font10.fntdata" /><Relationship Id="rId4" Type="http://schemas.openxmlformats.org/officeDocument/2006/relationships/slide" Target="slides/slide3.xml" /><Relationship Id="rId9" Type="http://schemas.openxmlformats.org/officeDocument/2006/relationships/notesMaster" Target="notesMasters/notesMaster1.xml" /><Relationship Id="rId14" Type="http://schemas.openxmlformats.org/officeDocument/2006/relationships/font" Target="fonts/font5.fntdata" /><Relationship Id="rId22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f9221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f9221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8195777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8195777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704d455c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704d455cd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704d455cd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704d455cd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704d455cd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704d455cd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704d455cd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704d455cd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Relationship Id="rId5" Type="http://schemas.openxmlformats.org/officeDocument/2006/relationships/hyperlink" Target="http://bit.ly/2TtBDfr" TargetMode="External" /><Relationship Id="rId4" Type="http://schemas.openxmlformats.org/officeDocument/2006/relationships/hyperlink" Target="http://bit.ly/2TyoMsr" TargetMode="Externa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1225" y="646725"/>
            <a:ext cx="36996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673" y="2245248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2183400" y="2916275"/>
            <a:ext cx="4777200" cy="11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2183400" y="3926475"/>
            <a:ext cx="47772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>
            <a:spLocks noGrp="1"/>
          </p:cNvSpPr>
          <p:nvPr>
            <p:ph type="ctrTitle"/>
          </p:nvPr>
        </p:nvSpPr>
        <p:spPr>
          <a:xfrm>
            <a:off x="2722200" y="1712388"/>
            <a:ext cx="36996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ubTitle" idx="1"/>
          </p:nvPr>
        </p:nvSpPr>
        <p:spPr>
          <a:xfrm>
            <a:off x="2641350" y="2695513"/>
            <a:ext cx="38613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10462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10462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ctrTitle" idx="2"/>
          </p:nvPr>
        </p:nvSpPr>
        <p:spPr>
          <a:xfrm>
            <a:off x="35970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ubTitle" idx="3"/>
          </p:nvPr>
        </p:nvSpPr>
        <p:spPr>
          <a:xfrm>
            <a:off x="35970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ctrTitle" idx="4"/>
          </p:nvPr>
        </p:nvSpPr>
        <p:spPr>
          <a:xfrm>
            <a:off x="61478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ubTitle" idx="5"/>
          </p:nvPr>
        </p:nvSpPr>
        <p:spPr>
          <a:xfrm>
            <a:off x="61478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ctrTitle" idx="6"/>
          </p:nvPr>
        </p:nvSpPr>
        <p:spPr>
          <a:xfrm>
            <a:off x="10462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ubTitle" idx="7"/>
          </p:nvPr>
        </p:nvSpPr>
        <p:spPr>
          <a:xfrm>
            <a:off x="10462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ctrTitle" idx="8"/>
          </p:nvPr>
        </p:nvSpPr>
        <p:spPr>
          <a:xfrm>
            <a:off x="35970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9"/>
          </p:nvPr>
        </p:nvSpPr>
        <p:spPr>
          <a:xfrm>
            <a:off x="35970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ctrTitle" idx="13"/>
          </p:nvPr>
        </p:nvSpPr>
        <p:spPr>
          <a:xfrm>
            <a:off x="61478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4"/>
          </p:nvPr>
        </p:nvSpPr>
        <p:spPr>
          <a:xfrm>
            <a:off x="61478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1">
  <p:cSld name="TITL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ctrTitle"/>
          </p:nvPr>
        </p:nvSpPr>
        <p:spPr>
          <a:xfrm>
            <a:off x="2019300" y="1722875"/>
            <a:ext cx="51054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2655600" y="2685025"/>
            <a:ext cx="38328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ctrTitle"/>
          </p:nvPr>
        </p:nvSpPr>
        <p:spPr>
          <a:xfrm>
            <a:off x="2337450" y="2930608"/>
            <a:ext cx="44691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3667050" y="3931762"/>
            <a:ext cx="18099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ctrTitle"/>
          </p:nvPr>
        </p:nvSpPr>
        <p:spPr>
          <a:xfrm>
            <a:off x="1579566" y="2310425"/>
            <a:ext cx="2233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ubTitle" idx="1"/>
          </p:nvPr>
        </p:nvSpPr>
        <p:spPr>
          <a:xfrm>
            <a:off x="1579566" y="2737081"/>
            <a:ext cx="2233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ctrTitle" idx="2"/>
          </p:nvPr>
        </p:nvSpPr>
        <p:spPr>
          <a:xfrm>
            <a:off x="5330934" y="2310425"/>
            <a:ext cx="2233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3"/>
          </p:nvPr>
        </p:nvSpPr>
        <p:spPr>
          <a:xfrm>
            <a:off x="5330934" y="2737081"/>
            <a:ext cx="2233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4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TITLE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ctrTitle"/>
          </p:nvPr>
        </p:nvSpPr>
        <p:spPr>
          <a:xfrm>
            <a:off x="3198148" y="2331450"/>
            <a:ext cx="2747700" cy="7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ubTitle" idx="1"/>
          </p:nvPr>
        </p:nvSpPr>
        <p:spPr>
          <a:xfrm>
            <a:off x="3455259" y="3027581"/>
            <a:ext cx="2233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ctrTitle"/>
          </p:nvPr>
        </p:nvSpPr>
        <p:spPr>
          <a:xfrm>
            <a:off x="893774" y="2310425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subTitle" idx="1"/>
          </p:nvPr>
        </p:nvSpPr>
        <p:spPr>
          <a:xfrm>
            <a:off x="893774" y="2737079"/>
            <a:ext cx="18798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ctrTitle" idx="3"/>
          </p:nvPr>
        </p:nvSpPr>
        <p:spPr>
          <a:xfrm>
            <a:off x="3632099" y="2310425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ubTitle" idx="4"/>
          </p:nvPr>
        </p:nvSpPr>
        <p:spPr>
          <a:xfrm>
            <a:off x="3632099" y="2737079"/>
            <a:ext cx="18798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ctrTitle" idx="5"/>
          </p:nvPr>
        </p:nvSpPr>
        <p:spPr>
          <a:xfrm>
            <a:off x="6370424" y="2310425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ubTitle" idx="6"/>
          </p:nvPr>
        </p:nvSpPr>
        <p:spPr>
          <a:xfrm>
            <a:off x="6370424" y="2737079"/>
            <a:ext cx="18798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07525" y="1913225"/>
            <a:ext cx="364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152530" y="2755028"/>
            <a:ext cx="2996100" cy="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 ">
  <p:cSld name="TITLE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ctrTitle" idx="2"/>
          </p:nvPr>
        </p:nvSpPr>
        <p:spPr>
          <a:xfrm>
            <a:off x="3198148" y="3169650"/>
            <a:ext cx="27477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3455259" y="2113181"/>
            <a:ext cx="2233500" cy="8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2">
  <p:cSld name="TITLE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ctrTitle"/>
          </p:nvPr>
        </p:nvSpPr>
        <p:spPr>
          <a:xfrm>
            <a:off x="2320185" y="725025"/>
            <a:ext cx="57564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1"/>
          </p:nvPr>
        </p:nvSpPr>
        <p:spPr>
          <a:xfrm>
            <a:off x="4788275" y="1443900"/>
            <a:ext cx="32883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4173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rect slid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/>
          </p:nvPr>
        </p:nvSpPr>
        <p:spPr>
          <a:xfrm>
            <a:off x="2454450" y="1574200"/>
            <a:ext cx="423510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correct slid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title"/>
          </p:nvPr>
        </p:nvSpPr>
        <p:spPr>
          <a:xfrm>
            <a:off x="1883550" y="1574200"/>
            <a:ext cx="5376900" cy="8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90600" cy="1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ONLY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645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>
            <a:spLocks noGrp="1"/>
          </p:cNvSpPr>
          <p:nvPr>
            <p:ph type="ctrTitle"/>
          </p:nvPr>
        </p:nvSpPr>
        <p:spPr>
          <a:xfrm>
            <a:off x="766538" y="2028400"/>
            <a:ext cx="1567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subTitle" idx="1"/>
          </p:nvPr>
        </p:nvSpPr>
        <p:spPr>
          <a:xfrm>
            <a:off x="766538" y="3064653"/>
            <a:ext cx="1567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ctrTitle" idx="3"/>
          </p:nvPr>
        </p:nvSpPr>
        <p:spPr>
          <a:xfrm>
            <a:off x="2781013" y="2028400"/>
            <a:ext cx="1567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subTitle" idx="4"/>
          </p:nvPr>
        </p:nvSpPr>
        <p:spPr>
          <a:xfrm>
            <a:off x="2781013" y="3064653"/>
            <a:ext cx="1567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ctrTitle" idx="5"/>
          </p:nvPr>
        </p:nvSpPr>
        <p:spPr>
          <a:xfrm>
            <a:off x="4795488" y="2028400"/>
            <a:ext cx="1567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subTitle" idx="6"/>
          </p:nvPr>
        </p:nvSpPr>
        <p:spPr>
          <a:xfrm>
            <a:off x="4795488" y="3064653"/>
            <a:ext cx="1567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ctrTitle" idx="7"/>
          </p:nvPr>
        </p:nvSpPr>
        <p:spPr>
          <a:xfrm>
            <a:off x="6809963" y="2028400"/>
            <a:ext cx="15675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subTitle" idx="8"/>
          </p:nvPr>
        </p:nvSpPr>
        <p:spPr>
          <a:xfrm>
            <a:off x="6809963" y="3064653"/>
            <a:ext cx="1567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BIG_NUMB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>
            <a:spLocks noGrp="1"/>
          </p:cNvSpPr>
          <p:nvPr>
            <p:ph type="title" hasCustomPrompt="1"/>
          </p:nvPr>
        </p:nvSpPr>
        <p:spPr>
          <a:xfrm>
            <a:off x="904650" y="2925050"/>
            <a:ext cx="2222100" cy="11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1"/>
          </p:nvPr>
        </p:nvSpPr>
        <p:spPr>
          <a:xfrm>
            <a:off x="904650" y="3935250"/>
            <a:ext cx="22221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title" idx="3" hasCustomPrompt="1"/>
          </p:nvPr>
        </p:nvSpPr>
        <p:spPr>
          <a:xfrm>
            <a:off x="3460950" y="2925050"/>
            <a:ext cx="2222100" cy="11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4"/>
          </p:nvPr>
        </p:nvSpPr>
        <p:spPr>
          <a:xfrm>
            <a:off x="3460950" y="3935250"/>
            <a:ext cx="22221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title" idx="5" hasCustomPrompt="1"/>
          </p:nvPr>
        </p:nvSpPr>
        <p:spPr>
          <a:xfrm>
            <a:off x="6017250" y="2925050"/>
            <a:ext cx="2222100" cy="11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9"/>
          <p:cNvSpPr txBox="1">
            <a:spLocks noGrp="1"/>
          </p:cNvSpPr>
          <p:nvPr>
            <p:ph type="body" idx="6"/>
          </p:nvPr>
        </p:nvSpPr>
        <p:spPr>
          <a:xfrm>
            <a:off x="6017250" y="3935250"/>
            <a:ext cx="22221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3">
  <p:cSld name="TITLE_1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>
            <a:spLocks noGrp="1"/>
          </p:cNvSpPr>
          <p:nvPr>
            <p:ph type="ctrTitle"/>
          </p:nvPr>
        </p:nvSpPr>
        <p:spPr>
          <a:xfrm>
            <a:off x="1693800" y="1736650"/>
            <a:ext cx="5756400" cy="12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ubTitle" idx="1"/>
          </p:nvPr>
        </p:nvSpPr>
        <p:spPr>
          <a:xfrm>
            <a:off x="2927860" y="3287575"/>
            <a:ext cx="32883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17800" y="1562350"/>
            <a:ext cx="4416600" cy="2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ctrTitle"/>
          </p:nvPr>
        </p:nvSpPr>
        <p:spPr>
          <a:xfrm>
            <a:off x="893774" y="163338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ubTitle" idx="1"/>
          </p:nvPr>
        </p:nvSpPr>
        <p:spPr>
          <a:xfrm>
            <a:off x="893775" y="198383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title" idx="2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ctrTitle" idx="3"/>
          </p:nvPr>
        </p:nvSpPr>
        <p:spPr>
          <a:xfrm>
            <a:off x="3632099" y="163338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subTitle" idx="4"/>
          </p:nvPr>
        </p:nvSpPr>
        <p:spPr>
          <a:xfrm>
            <a:off x="3632100" y="198383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31"/>
          <p:cNvSpPr txBox="1">
            <a:spLocks noGrp="1"/>
          </p:cNvSpPr>
          <p:nvPr>
            <p:ph type="ctrTitle" idx="5"/>
          </p:nvPr>
        </p:nvSpPr>
        <p:spPr>
          <a:xfrm>
            <a:off x="6370424" y="163338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subTitle" idx="6"/>
          </p:nvPr>
        </p:nvSpPr>
        <p:spPr>
          <a:xfrm>
            <a:off x="6370425" y="198383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ctrTitle" idx="7"/>
          </p:nvPr>
        </p:nvSpPr>
        <p:spPr>
          <a:xfrm>
            <a:off x="893774" y="301723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subTitle" idx="8"/>
          </p:nvPr>
        </p:nvSpPr>
        <p:spPr>
          <a:xfrm>
            <a:off x="893775" y="336768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ctrTitle" idx="9"/>
          </p:nvPr>
        </p:nvSpPr>
        <p:spPr>
          <a:xfrm>
            <a:off x="3632099" y="301723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subTitle" idx="13"/>
          </p:nvPr>
        </p:nvSpPr>
        <p:spPr>
          <a:xfrm>
            <a:off x="3632100" y="336768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ctrTitle" idx="14"/>
          </p:nvPr>
        </p:nvSpPr>
        <p:spPr>
          <a:xfrm>
            <a:off x="6370424" y="3017234"/>
            <a:ext cx="18798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subTitle" idx="15"/>
          </p:nvPr>
        </p:nvSpPr>
        <p:spPr>
          <a:xfrm>
            <a:off x="6370425" y="3367684"/>
            <a:ext cx="18798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>
            <a:spLocks noGrp="1"/>
          </p:cNvSpPr>
          <p:nvPr>
            <p:ph type="ctrTitle"/>
          </p:nvPr>
        </p:nvSpPr>
        <p:spPr>
          <a:xfrm>
            <a:off x="718200" y="646725"/>
            <a:ext cx="35727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subTitle" idx="1"/>
          </p:nvPr>
        </p:nvSpPr>
        <p:spPr>
          <a:xfrm>
            <a:off x="718200" y="1340825"/>
            <a:ext cx="32934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2"/>
          <p:cNvSpPr txBox="1"/>
          <p:nvPr/>
        </p:nvSpPr>
        <p:spPr>
          <a:xfrm>
            <a:off x="718200" y="3372475"/>
            <a:ext cx="32088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. </a:t>
            </a:r>
            <a:endParaRPr sz="1200">
              <a:solidFill>
                <a:schemeClr val="lt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body" idx="1"/>
          </p:nvPr>
        </p:nvSpPr>
        <p:spPr>
          <a:xfrm>
            <a:off x="817800" y="1532750"/>
            <a:ext cx="4008300" cy="27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IG_NUMB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1057100" y="1719000"/>
            <a:ext cx="3155700" cy="20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931200" y="1719000"/>
            <a:ext cx="3155700" cy="20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4173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73575" y="786650"/>
            <a:ext cx="3599100" cy="119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73575" y="2060475"/>
            <a:ext cx="31518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subTitle" idx="1"/>
          </p:nvPr>
        </p:nvSpPr>
        <p:spPr>
          <a:xfrm>
            <a:off x="6278175" y="2205600"/>
            <a:ext cx="20400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2"/>
          </p:nvPr>
        </p:nvSpPr>
        <p:spPr>
          <a:xfrm>
            <a:off x="6278175" y="2649600"/>
            <a:ext cx="19779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26" Type="http://schemas.openxmlformats.org/officeDocument/2006/relationships/slideLayout" Target="../slideLayouts/slideLayout26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34" Type="http://schemas.openxmlformats.org/officeDocument/2006/relationships/slideLayout" Target="../slideLayouts/slideLayout34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29" Type="http://schemas.openxmlformats.org/officeDocument/2006/relationships/slideLayout" Target="../slideLayouts/slideLayout29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31" Type="http://schemas.openxmlformats.org/officeDocument/2006/relationships/slideLayout" Target="../slideLayouts/slideLayout3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Font typeface="Bungee"/>
              <a:buNone/>
              <a:defRPr sz="2800">
                <a:solidFill>
                  <a:srgbClr val="5B0F00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Advent Pro"/>
              <a:buChar char="●"/>
              <a:defRPr sz="1800"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5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5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5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5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>
            <a:hlinkClick r:id="" action="ppaction://noaction"/>
          </p:cNvPr>
          <p:cNvSpPr/>
          <p:nvPr/>
        </p:nvSpPr>
        <p:spPr>
          <a:xfrm>
            <a:off x="1068400" y="2413000"/>
            <a:ext cx="1769700" cy="7857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Disciplina: Gestão e Qualidade de Software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38"/>
          <p:cNvSpPr txBox="1">
            <a:spLocks noGrp="1"/>
          </p:cNvSpPr>
          <p:nvPr>
            <p:ph type="ctrTitle"/>
          </p:nvPr>
        </p:nvSpPr>
        <p:spPr>
          <a:xfrm>
            <a:off x="1080900" y="1203900"/>
            <a:ext cx="6982200" cy="12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Projeto: Uniplano – Documento de Software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p38">
            <a:hlinkClick r:id="" action="ppaction://noaction"/>
          </p:cNvPr>
          <p:cNvSpPr/>
          <p:nvPr/>
        </p:nvSpPr>
        <p:spPr>
          <a:xfrm>
            <a:off x="3001500" y="2821225"/>
            <a:ext cx="3704400" cy="19797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Integrantes:</a:t>
            </a:r>
            <a:endParaRPr sz="1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Renan Seiki de Almeida – RA: 823117418</a:t>
            </a:r>
            <a:endParaRPr sz="1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Renan Assensio Barbosa – RA: 82318879</a:t>
            </a:r>
            <a:endParaRPr sz="1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Willians Gabriel Gomes Pereira – RA: 823133377</a:t>
            </a:r>
            <a:endParaRPr sz="1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Caique Coelho de Oliveira Ramos – RA: 82312240</a:t>
            </a:r>
            <a:endParaRPr sz="1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Caio Ryan Prado Sobral – RA: 825112919</a:t>
            </a:r>
            <a:endParaRPr sz="1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9"/>
          <p:cNvSpPr txBox="1">
            <a:spLocks noGrp="1"/>
          </p:cNvSpPr>
          <p:nvPr>
            <p:ph type="title"/>
          </p:nvPr>
        </p:nvSpPr>
        <p:spPr>
          <a:xfrm>
            <a:off x="1052525" y="2596488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Projeto</a:t>
            </a:r>
            <a:endParaRPr/>
          </a:p>
        </p:txBody>
      </p:sp>
      <p:sp>
        <p:nvSpPr>
          <p:cNvPr id="157" name="Google Shape;157;p39"/>
          <p:cNvSpPr txBox="1">
            <a:spLocks noGrp="1"/>
          </p:cNvSpPr>
          <p:nvPr>
            <p:ph type="body" idx="1"/>
          </p:nvPr>
        </p:nvSpPr>
        <p:spPr>
          <a:xfrm>
            <a:off x="276675" y="1147475"/>
            <a:ext cx="8745900" cy="3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 sistema Uniplano foi idealizado como uma solução prática para universitários que enfrentam dificuldades com a organização de suas atividades.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Nossa proposta é desenvolver uma aplicação web que permite gerenciar tarefas e projetos de forma rápida, clara e eficaz.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 sistema busca reunir em um só lugar as funções mais essenciais para o dia a dia acadêmico, com foco em simplicidade, usabilidade e controle de prazos.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8" name="Google Shape;158;p39"/>
          <p:cNvSpPr txBox="1">
            <a:spLocks noGrp="1"/>
          </p:cNvSpPr>
          <p:nvPr>
            <p:ph type="title"/>
          </p:nvPr>
        </p:nvSpPr>
        <p:spPr>
          <a:xfrm>
            <a:off x="1052525" y="341363"/>
            <a:ext cx="65550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 e Justificativa</a:t>
            </a:r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body" idx="1"/>
          </p:nvPr>
        </p:nvSpPr>
        <p:spPr>
          <a:xfrm>
            <a:off x="276675" y="3212425"/>
            <a:ext cx="42558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Dentro do escopo do projeto, estão incluídas as seguintes funcionalidades: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Login com autenticação segura para cada usuário.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Criação, edição, exclusão e visualização de projetos.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Gerenciamento de tarefas com status, prazos e organização por ordem de entrega.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Interface web compatível com diferentes tamanhos de tela.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sp>
        <p:nvSpPr>
          <p:cNvPr id="160" name="Google Shape;160;p39"/>
          <p:cNvSpPr txBox="1">
            <a:spLocks noGrp="1"/>
          </p:cNvSpPr>
          <p:nvPr>
            <p:ph type="body" idx="1"/>
          </p:nvPr>
        </p:nvSpPr>
        <p:spPr>
          <a:xfrm>
            <a:off x="4532475" y="3212425"/>
            <a:ext cx="4490100" cy="23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Funcionalidades que ficaram fora do escopo inicial: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Envio de notificações automáticas (e-mail, push).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Integração com calendários externos como Google Agenda.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Compartilhamento de projetos e versão mobile nativa.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Esses itens poderão ser considerados em futuras versões do sistema.</a:t>
            </a:r>
            <a:endParaRPr sz="10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0"/>
          <p:cNvSpPr txBox="1">
            <a:spLocks noGrp="1"/>
          </p:cNvSpPr>
          <p:nvPr>
            <p:ph type="ctrTitle"/>
          </p:nvPr>
        </p:nvSpPr>
        <p:spPr>
          <a:xfrm>
            <a:off x="2213800" y="183200"/>
            <a:ext cx="45705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Tecnologias e Arquitetura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40"/>
          <p:cNvSpPr txBox="1">
            <a:spLocks noGrp="1"/>
          </p:cNvSpPr>
          <p:nvPr>
            <p:ph type="subTitle" idx="1"/>
          </p:nvPr>
        </p:nvSpPr>
        <p:spPr>
          <a:xfrm>
            <a:off x="184825" y="888800"/>
            <a:ext cx="8724300" cy="40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 Uniplano será desenvolvido com uma arquitetura web moderna e modular, utilizando: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Front-end: desenvolvido em React, focando em responsividade e experiência do usuário.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Back-end: desenvolvido em Node.js, oferecendo escalabilidade e bom desempenho.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Banco de dados: PostgreSQL, para armazenar de forma segura todos os dados do usuário e dos projetos.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Ambientes utilizados: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Desenvolvimento local com configurações replicando o ambiente final.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Homologação para testes com base nas entregas parciais.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Além disso, será utilizado o GitHub para versionamento e colaboração da equipe.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!</a:t>
            </a:r>
            <a:endParaRPr sz="1300">
              <a:solidFill>
                <a:schemeClr val="lt1"/>
              </a:solidFill>
            </a:endParaRPr>
          </a:p>
        </p:txBody>
      </p:sp>
      <p:grpSp>
        <p:nvGrpSpPr>
          <p:cNvPr id="167" name="Google Shape;167;p40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168" name="Google Shape;168;p40">
              <a:hlinkClick r:id="" action="ppaction://noaction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" name="Google Shape;169;p40">
              <a:hlinkClick r:id="" action="ppaction://noaction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 txBox="1">
            <a:spLocks noGrp="1"/>
          </p:cNvSpPr>
          <p:nvPr>
            <p:ph type="ctrTitle"/>
          </p:nvPr>
        </p:nvSpPr>
        <p:spPr>
          <a:xfrm>
            <a:off x="-148125" y="365550"/>
            <a:ext cx="5105400" cy="7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Requisitos Funcionais e Não Funcionais</a:t>
            </a:r>
            <a:endParaRPr sz="1900"/>
          </a:p>
        </p:txBody>
      </p:sp>
      <p:sp>
        <p:nvSpPr>
          <p:cNvPr id="175" name="Google Shape;175;p41"/>
          <p:cNvSpPr txBox="1">
            <a:spLocks noGrp="1"/>
          </p:cNvSpPr>
          <p:nvPr>
            <p:ph type="subTitle" idx="1"/>
          </p:nvPr>
        </p:nvSpPr>
        <p:spPr>
          <a:xfrm>
            <a:off x="256275" y="1326300"/>
            <a:ext cx="4296600" cy="38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Requisitos Funcionais (o que o sistema faz):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Autenticar usuários com login e senha.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Permitir cadastro, edição e visualização de projetos.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Criar e organizar tarefas por prazos e status.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Relacionar tarefas a projetos específicos.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Requisitos Não Funcionais (como o sistema se comporta):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Interface deve ser amigável e fácil de navegar, mesmo para novos usuários.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Operações principais devem ter resposta em até 3 segundos.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Segurança de dados, incluindo criptografia de senhas.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Compatibilidade com navegadores como Chrome, Firefox e Edge.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76" name="Google Shape;176;p41"/>
          <p:cNvSpPr txBox="1">
            <a:spLocks noGrp="1"/>
          </p:cNvSpPr>
          <p:nvPr>
            <p:ph type="ctrTitle"/>
          </p:nvPr>
        </p:nvSpPr>
        <p:spPr>
          <a:xfrm>
            <a:off x="4481425" y="365550"/>
            <a:ext cx="51054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Planejamento e Cronograma</a:t>
            </a:r>
            <a:endParaRPr sz="1900"/>
          </a:p>
        </p:txBody>
      </p:sp>
      <p:sp>
        <p:nvSpPr>
          <p:cNvPr id="177" name="Google Shape;177;p41"/>
          <p:cNvSpPr txBox="1">
            <a:spLocks noGrp="1"/>
          </p:cNvSpPr>
          <p:nvPr>
            <p:ph type="subTitle" idx="1"/>
          </p:nvPr>
        </p:nvSpPr>
        <p:spPr>
          <a:xfrm>
            <a:off x="4957275" y="1326300"/>
            <a:ext cx="4296600" cy="38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 projeto foi planejado para ser executado em aproximadamente 12 semanas, dividido em etapas com entregas contínuas: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1. Início e planejamento: 03 a 13 de junho.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2. Levantamento de requisitos e arquitetura: até 27 de junho.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3. Desenvolvimento dos módulos principais: até 25 de julho.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4. Testes e validações: 28 de julho a 8 de agosto.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5. Entrega final e homologação: até 10 de agosto.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 abordagem escolhida foi ágil, permitindo revisões rápidas e ajustes durante o processo de desenvolvimento.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2"/>
          <p:cNvSpPr txBox="1">
            <a:spLocks noGrp="1"/>
          </p:cNvSpPr>
          <p:nvPr>
            <p:ph type="ctrTitle"/>
          </p:nvPr>
        </p:nvSpPr>
        <p:spPr>
          <a:xfrm>
            <a:off x="2019300" y="171625"/>
            <a:ext cx="51054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Estratégia de Testes</a:t>
            </a:r>
            <a:endParaRPr/>
          </a:p>
        </p:txBody>
      </p:sp>
      <p:sp>
        <p:nvSpPr>
          <p:cNvPr id="183" name="Google Shape;183;p42"/>
          <p:cNvSpPr txBox="1">
            <a:spLocks noGrp="1"/>
          </p:cNvSpPr>
          <p:nvPr>
            <p:ph type="subTitle" idx="1"/>
          </p:nvPr>
        </p:nvSpPr>
        <p:spPr>
          <a:xfrm>
            <a:off x="297100" y="877225"/>
            <a:ext cx="8654100" cy="39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plano de testes foi pensado para identificar falhas antes da homologação. As estratégias envolvem diferentes níveis de teste: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unitários: verificam o funcionamento de pequenas partes do código isoladamente.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de integração: testam a comunicação entre os módulos, como back-end e banco de dados.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de sistema: avaliam o comportamento geral da aplicação, simulando o uso real.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de usabilidade: focam na clareza da interface e na facilidade de navegação.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de desempenho: garantem que o sistema funcione bem mesmo com múltiplos acessos.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ferramentas utilizadas foram Cypress, Postman, JMeter e SonarQube.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>
            <a:spLocks noGrp="1"/>
          </p:cNvSpPr>
          <p:nvPr>
            <p:ph type="ctrTitle"/>
          </p:nvPr>
        </p:nvSpPr>
        <p:spPr>
          <a:xfrm>
            <a:off x="575375" y="161475"/>
            <a:ext cx="35016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Casos de Teste e Cobertura</a:t>
            </a:r>
            <a:endParaRPr/>
          </a:p>
        </p:txBody>
      </p:sp>
      <p:sp>
        <p:nvSpPr>
          <p:cNvPr id="189" name="Google Shape;189;p43"/>
          <p:cNvSpPr txBox="1">
            <a:spLocks noGrp="1"/>
          </p:cNvSpPr>
          <p:nvPr>
            <p:ph type="subTitle" idx="1"/>
          </p:nvPr>
        </p:nvSpPr>
        <p:spPr>
          <a:xfrm>
            <a:off x="79325" y="817575"/>
            <a:ext cx="4493700" cy="40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Durante o desenvolvimento, foram definidos casos de teste para validar cada funcionalidade: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Login válido: o sistema permite acesso e exibe mensagem de boas-vindas.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Login inválido: retorna erro e impede acesso indevido.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Cadastro de projeto: salva corretamente e aparece na lista de projetos.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Organização por prazo: permite visualizar tarefas ordenadas pela data de entrega.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 plano de testes garante a cobertura total dos requisitos funcionais e principais requisitos não funcionais.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Além disso, cada caso de teste foi mapeado para o requisito correspondente, garantindo rastreabilidade.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3"/>
          <p:cNvSpPr txBox="1">
            <a:spLocks noGrp="1"/>
          </p:cNvSpPr>
          <p:nvPr>
            <p:ph type="ctrTitle"/>
          </p:nvPr>
        </p:nvSpPr>
        <p:spPr>
          <a:xfrm>
            <a:off x="5146350" y="161475"/>
            <a:ext cx="35016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Gestão de Configuração</a:t>
            </a:r>
            <a:endParaRPr/>
          </a:p>
        </p:txBody>
      </p:sp>
      <p:sp>
        <p:nvSpPr>
          <p:cNvPr id="191" name="Google Shape;191;p43"/>
          <p:cNvSpPr txBox="1">
            <a:spLocks noGrp="1"/>
          </p:cNvSpPr>
          <p:nvPr>
            <p:ph type="subTitle" idx="1"/>
          </p:nvPr>
        </p:nvSpPr>
        <p:spPr>
          <a:xfrm>
            <a:off x="4650300" y="817575"/>
            <a:ext cx="4493700" cy="40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equipe utilizou o Git para controle de versão, com o fluxo de trabalho Git Flow, que divide o projeto em diferentes ramos: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main: código de produção.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develop: código em desenvolvimento.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feature: novas funcionalidades.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release: preparação para versão final.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hotfix: correções urgentes.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 repositório no GitHub permitiu: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Controle detalhado das mudanças no código.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Colaboração entre os integrantes da equipe.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Possibilidade de reverter versões se necessário.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Automação de testes e integração contínua.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4"/>
          <p:cNvSpPr txBox="1">
            <a:spLocks noGrp="1"/>
          </p:cNvSpPr>
          <p:nvPr>
            <p:ph type="ctrTitle"/>
          </p:nvPr>
        </p:nvSpPr>
        <p:spPr>
          <a:xfrm>
            <a:off x="2151975" y="202275"/>
            <a:ext cx="51054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</p:txBody>
      </p:sp>
      <p:sp>
        <p:nvSpPr>
          <p:cNvPr id="197" name="Google Shape;197;p44"/>
          <p:cNvSpPr txBox="1">
            <a:spLocks noGrp="1"/>
          </p:cNvSpPr>
          <p:nvPr>
            <p:ph type="subTitle" idx="1"/>
          </p:nvPr>
        </p:nvSpPr>
        <p:spPr>
          <a:xfrm>
            <a:off x="542025" y="907875"/>
            <a:ext cx="8358300" cy="39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construção do Uniplano foi uma experiência completa de aplicação prática da Engenharia de Software.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Aprendizados do grupo: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Planejamento eficaz com uso de cronogramas e estimativas realistas.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Criação de documentação estruturada e clara.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Importância dos testes para qualidade do sistema.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Trabalho em equipe com ferramentas reais do mercado.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Ao final, entregamos um sistema funcional, seguro e bem organizado, que resolve um problema real enfrentado por estudantes universitários.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eractive Tech by Slidesgo">
  <a:themeElements>
    <a:clrScheme name="Simple Light">
      <a:dk1>
        <a:srgbClr val="5B0F00"/>
      </a:dk1>
      <a:lt1>
        <a:srgbClr val="FFFFFF"/>
      </a:lt1>
      <a:dk2>
        <a:srgbClr val="EA9999"/>
      </a:dk2>
      <a:lt2>
        <a:srgbClr val="E06666"/>
      </a:lt2>
      <a:accent1>
        <a:srgbClr val="EA9999"/>
      </a:accent1>
      <a:accent2>
        <a:srgbClr val="5B0F00"/>
      </a:accent2>
      <a:accent3>
        <a:srgbClr val="CC0000"/>
      </a:accent3>
      <a:accent4>
        <a:srgbClr val="F4CCCC"/>
      </a:accent4>
      <a:accent5>
        <a:srgbClr val="CC4125"/>
      </a:accent5>
      <a:accent6>
        <a:srgbClr val="A61C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7</Slides>
  <Notes>7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8" baseType="lpstr">
      <vt:lpstr>Interactive Tech by Slidesgo</vt:lpstr>
      <vt:lpstr>Projeto: Uniplano – Documento de Software</vt:lpstr>
      <vt:lpstr>Escopo do Projeto</vt:lpstr>
      <vt:lpstr>Tecnologias e Arquitetura</vt:lpstr>
      <vt:lpstr>Requisitos Funcionais e Não Funcionais</vt:lpstr>
      <vt:lpstr>Estratégia de Testes</vt:lpstr>
      <vt:lpstr>Casos de Teste e Cobertura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Projeto: Uniplano – Documento de Software</dc:title>
  <cp:lastModifiedBy>Ayumu Nezuko</cp:lastModifiedBy>
  <cp:revision>1</cp:revision>
  <dcterms:modified xsi:type="dcterms:W3CDTF">2025-06-11T19:59:33Z</dcterms:modified>
</cp:coreProperties>
</file>